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456" r:id="rId5"/>
    <p:sldId id="435" r:id="rId6"/>
    <p:sldId id="467" r:id="rId7"/>
    <p:sldId id="470" r:id="rId8"/>
    <p:sldId id="471" r:id="rId9"/>
    <p:sldId id="472" r:id="rId10"/>
    <p:sldId id="473" r:id="rId11"/>
  </p:sldIdLst>
  <p:sldSz cx="24382413" cy="13716000"/>
  <p:notesSz cx="6858000" cy="9144000"/>
  <p:embeddedFontLst>
    <p:embeddedFont>
      <p:font typeface="Bitter" pitchFamily="2" charset="77"/>
      <p:regular r:id="rId14"/>
      <p:bold r:id="rId15"/>
      <p:italic r:id="rId16"/>
      <p:boldItalic r:id="rId17"/>
    </p:embeddedFont>
    <p:embeddedFont>
      <p:font typeface="Bitter Medium" pitchFamily="2" charset="77"/>
      <p:regular r:id="rId18"/>
      <p:italic r:id="rId19"/>
    </p:embeddedFont>
    <p:embeddedFont>
      <p:font typeface="Bitter SemiBold" pitchFamily="2" charset="77"/>
      <p:regular r:id="rId20"/>
      <p:bold r:id="rId21"/>
      <p:italic r:id="rId22"/>
      <p:boldItalic r:id="rId23"/>
    </p:embeddedFont>
    <p:embeddedFont>
      <p:font typeface="Rubik" pitchFamily="2" charset="-79"/>
      <p:regular r:id="rId24"/>
      <p:bold r:id="rId25"/>
      <p:italic r:id="rId26"/>
      <p:boldItalic r:id="rId27"/>
    </p:embeddedFont>
    <p:embeddedFont>
      <p:font typeface="Rubik Medium" pitchFamily="2" charset="-79"/>
      <p:regular r:id="rId28"/>
      <p:italic r:id="rId29"/>
    </p:embeddedFont>
    <p:embeddedFont>
      <p:font typeface="Rubik SemiBold" pitchFamily="2" charset="-79"/>
      <p:regular r:id="rId30"/>
      <p:bold r:id="rId31"/>
      <p:italic r:id="rId32"/>
      <p:boldItalic r:id="rId33"/>
    </p:embeddedFont>
  </p:embeddedFontLst>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2" autoAdjust="0"/>
    <p:restoredTop sz="85978" autoAdjust="0"/>
  </p:normalViewPr>
  <p:slideViewPr>
    <p:cSldViewPr snapToGrid="0">
      <p:cViewPr varScale="1">
        <p:scale>
          <a:sx n="56" d="100"/>
          <a:sy n="56" d="100"/>
        </p:scale>
        <p:origin x="248" y="29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30/06/2025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30/06/2025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67365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from postcard: </a:t>
            </a:r>
            <a:br>
              <a:rPr lang="en-GB" dirty="0"/>
            </a:br>
            <a:r>
              <a:rPr lang="en-GB" i="1" dirty="0"/>
              <a:t>DNA-derived occurrences on GBIF reuse and extend metagenomic data on wild species, increasing FAIR and open data on biodiversity while offering a more complete and inclusive picture of life on Earth.</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3</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9FA4-08ED-FE61-87CD-5E63DFC6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12613-0ED5-324A-23F8-7DD8D917D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4AEF4-28D1-F87A-66B2-2A6B9941C53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DE5A7EB4-C4DD-E5D9-0BE9-785C3D6B162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403847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7</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30/06/2025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30/06/2025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30/06/2025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30/06/2025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gbif.org/dna"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dn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gbif.org/dna"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gbif.org/dna#_key-dna-related-partners" TargetMode="External"/><Relationship Id="rId2" Type="http://schemas.openxmlformats.org/officeDocument/2006/relationships/hyperlink" Target="https://www.gbif.org/dna#_molecular-species-catalogues" TargetMode="External"/><Relationship Id="rId1" Type="http://schemas.openxmlformats.org/officeDocument/2006/relationships/slideLayout" Target="../slideLayouts/slideLayout3.xml"/><Relationship Id="rId4" Type="http://schemas.openxmlformats.org/officeDocument/2006/relationships/hyperlink" Target="https://www.gbif.org/dn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vimeo.com/665710945"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resource/search?q=DNA&amp;contentType=dataUse" TargetMode="External"/><Relationship Id="rId7" Type="http://schemas.openxmlformats.org/officeDocument/2006/relationships/hyperlink" Target="https://www.gbif.org/data-use/2xs4w2IITfHfBzWYX9AmOS"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use/3XeUhA1OZbcKd1NBiDIHay" TargetMode="External"/><Relationship Id="rId11" Type="http://schemas.openxmlformats.org/officeDocument/2006/relationships/image" Target="../media/image19.jpeg"/><Relationship Id="rId5" Type="http://schemas.openxmlformats.org/officeDocument/2006/relationships/hyperlink" Target="https://www.gbif.org/data-use/1fWuQSXS8PJvnXE4MGuFf1" TargetMode="External"/><Relationship Id="rId10" Type="http://schemas.openxmlformats.org/officeDocument/2006/relationships/image" Target="../media/image18.jpeg"/><Relationship Id="rId4" Type="http://schemas.openxmlformats.org/officeDocument/2006/relationships/hyperlink" Target="https://www.gbif.org/data-use/265Kqfrm5rczuJBiW8CJCA" TargetMode="External"/><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hyperlink" Target="https://www.gbif.org/dna"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 blackboard&#10;&#10;Description automatically generated">
            <a:extLst>
              <a:ext uri="{FF2B5EF4-FFF2-40B4-BE49-F238E27FC236}">
                <a16:creationId xmlns:a16="http://schemas.microsoft.com/office/drawing/2014/main" id="{05EC6E42-00AA-3D72-C86E-F34D81C9E4AB}"/>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44" r="44"/>
          <a:stretch/>
        </p:blipFill>
        <p:spPr/>
      </p:pic>
      <p:sp>
        <p:nvSpPr>
          <p:cNvPr id="3" name="Title 2">
            <a:extLst>
              <a:ext uri="{FF2B5EF4-FFF2-40B4-BE49-F238E27FC236}">
                <a16:creationId xmlns:a16="http://schemas.microsoft.com/office/drawing/2014/main" id="{AF940BE7-044B-91E6-5A70-14828B24BB87}"/>
              </a:ext>
            </a:extLst>
          </p:cNvPr>
          <p:cNvSpPr>
            <a:spLocks noGrp="1"/>
          </p:cNvSpPr>
          <p:nvPr>
            <p:ph type="title"/>
          </p:nvPr>
        </p:nvSpPr>
        <p:spPr/>
        <p:txBody>
          <a:bodyPr/>
          <a:lstStyle/>
          <a:p>
            <a:r>
              <a:rPr lang="en-DK" dirty="0"/>
              <a:t>DNA</a:t>
            </a:r>
          </a:p>
        </p:txBody>
      </p:sp>
      <p:sp>
        <p:nvSpPr>
          <p:cNvPr id="4" name="Text Placeholder 3">
            <a:extLst>
              <a:ext uri="{FF2B5EF4-FFF2-40B4-BE49-F238E27FC236}">
                <a16:creationId xmlns:a16="http://schemas.microsoft.com/office/drawing/2014/main" id="{20DA2745-29D6-F3CC-6FA0-0D333E392F03}"/>
              </a:ext>
            </a:extLst>
          </p:cNvPr>
          <p:cNvSpPr>
            <a:spLocks noGrp="1"/>
          </p:cNvSpPr>
          <p:nvPr>
            <p:ph type="body" sz="quarter" idx="14"/>
          </p:nvPr>
        </p:nvSpPr>
        <p:spPr/>
        <p:txBody>
          <a:bodyPr>
            <a:normAutofit fontScale="92500" lnSpcReduction="20000"/>
          </a:bodyPr>
          <a:lstStyle/>
          <a:p>
            <a:r>
              <a:rPr lang="en-GB" sz="3200" dirty="0">
                <a:solidFill>
                  <a:schemeClr val="bg1"/>
                </a:solidFill>
                <a:hlinkClick r:id="rId4">
                  <a:extLst>
                    <a:ext uri="{A12FA001-AC4F-418D-AE19-62706E023703}">
                      <ahyp:hlinkClr xmlns:ahyp="http://schemas.microsoft.com/office/drawing/2018/hyperlinkcolor" val="tx"/>
                    </a:ext>
                  </a:extLst>
                </a:hlinkClick>
              </a:rPr>
              <a:t>gbif.org/dna</a:t>
            </a:r>
            <a:r>
              <a:rPr lang="en-GB" dirty="0"/>
              <a:t> </a:t>
            </a:r>
            <a:endParaRPr lang="en-DK" dirty="0"/>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1" name="Graphic 10">
            <a:extLst>
              <a:ext uri="{FF2B5EF4-FFF2-40B4-BE49-F238E27FC236}">
                <a16:creationId xmlns:a16="http://schemas.microsoft.com/office/drawing/2014/main" id="{988008FE-1259-3A27-74CB-87C63F0F9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438" y="469616"/>
            <a:ext cx="2515733" cy="1257867"/>
          </a:xfrm>
          <a:prstGeom prst="rect">
            <a:avLst/>
          </a:prstGeom>
        </p:spPr>
      </p:pic>
    </p:spTree>
    <p:extLst>
      <p:ext uri="{BB962C8B-B14F-4D97-AF65-F5344CB8AC3E}">
        <p14:creationId xmlns:p14="http://schemas.microsoft.com/office/powerpoint/2010/main" val="722803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a:solidFill>
                  <a:schemeClr val="accent1"/>
                </a:solidFill>
                <a:hlinkClick r:id="rId3">
                  <a:extLst>
                    <a:ext uri="{A12FA001-AC4F-418D-AE19-62706E023703}">
                      <ahyp:hlinkClr xmlns:ahyp="http://schemas.microsoft.com/office/drawing/2018/hyperlinkcolor" val="tx"/>
                    </a:ext>
                  </a:extLst>
                </a:hlinkClick>
              </a:rPr>
              <a:t>gbif.org/dna</a:t>
            </a:r>
            <a:r>
              <a:rPr lang="en-GB" sz="3200" dirty="0">
                <a:solidFill>
                  <a:schemeClr val="accent1"/>
                </a:solidFill>
              </a:rPr>
              <a:t> </a:t>
            </a:r>
            <a:endParaRPr lang="en-DK" sz="3200" dirty="0">
              <a:solidFill>
                <a:schemeClr val="accent1"/>
              </a:solidFill>
            </a:endParaRP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2109788" y="2709069"/>
            <a:ext cx="8640762" cy="8297863"/>
          </a:xfrm>
        </p:spPr>
        <p:txBody>
          <a:bodyPr>
            <a:normAutofit/>
          </a:bodyPr>
          <a:lstStyle/>
          <a:p>
            <a:pPr algn="ctr">
              <a:lnSpc>
                <a:spcPct val="100000"/>
              </a:lnSpc>
              <a:spcBef>
                <a:spcPts val="0"/>
              </a:spcBef>
            </a:pPr>
            <a:r>
              <a:rPr lang="en-DK" sz="9600" b="1" dirty="0">
                <a:latin typeface="Bitter" pitchFamily="2" charset="77"/>
              </a:rPr>
              <a:t>DNA</a:t>
            </a:r>
          </a:p>
        </p:txBody>
      </p:sp>
      <p:pic>
        <p:nvPicPr>
          <p:cNvPr id="31" name="Picture 30" descr="A map of the world with animals&#10;&#10;AI-generated content may be incorrect.">
            <a:extLst>
              <a:ext uri="{FF2B5EF4-FFF2-40B4-BE49-F238E27FC236}">
                <a16:creationId xmlns:a16="http://schemas.microsoft.com/office/drawing/2014/main" id="{108DC2E0-62DC-B625-4B52-959981DD4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9254" y="4269709"/>
            <a:ext cx="11144391" cy="6256082"/>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DNA</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collaborates with experts and organizations to incorporate DNA-derived biodiversity data, resulting in a more comprehensive picture of life on Earth</a:t>
            </a:r>
            <a:endParaRPr lang="en-DK" i="1" dirty="0">
              <a:latin typeface="Bitter Medium" pitchFamily="2" charset="77"/>
            </a:endParaRPr>
          </a:p>
        </p:txBody>
      </p:sp>
      <p:pic>
        <p:nvPicPr>
          <p:cNvPr id="22" name="Picture 21" descr="A group of people using a computer&#10;&#10;AI-generated content may be incorrect.">
            <a:extLst>
              <a:ext uri="{FF2B5EF4-FFF2-40B4-BE49-F238E27FC236}">
                <a16:creationId xmlns:a16="http://schemas.microsoft.com/office/drawing/2014/main" id="{BBDE1B30-A107-6EBE-6640-B921AD762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4171454"/>
            <a:ext cx="11471275" cy="6452591"/>
          </a:xfrm>
          <a:prstGeom prst="rect">
            <a:avLst/>
          </a:prstGeom>
        </p:spPr>
      </p:pic>
      <p:sp>
        <p:nvSpPr>
          <p:cNvPr id="23" name="Footer Placeholder 1">
            <a:extLst>
              <a:ext uri="{FF2B5EF4-FFF2-40B4-BE49-F238E27FC236}">
                <a16:creationId xmlns:a16="http://schemas.microsoft.com/office/drawing/2014/main" id="{6F21E747-350F-40FF-6F32-24E4904E2B9F}"/>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4">
                  <a:extLst>
                    <a:ext uri="{A12FA001-AC4F-418D-AE19-62706E023703}">
                      <ahyp:hlinkClr xmlns:ahyp="http://schemas.microsoft.com/office/drawing/2018/hyperlinkcolor" val="tx"/>
                    </a:ext>
                  </a:extLst>
                </a:hlinkClick>
              </a:rPr>
              <a:t>gbif.org/dna</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2793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DNA</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fontScale="77500" lnSpcReduction="20000"/>
          </a:bodyPr>
          <a:lstStyle/>
          <a:p>
            <a:r>
              <a:rPr lang="en-GB" dirty="0"/>
              <a:t>Advances in sequencing technologies, like DNA barcoding of specimens and metabarcoding of environmental DNA, have revolutionized how we detect, delimit, identify and quantify species and species assemblages. These methods allow scientists to detect organisms that traditional methods miss while accessing habitats that are otherwise difficult–or impossible–to survey.</a:t>
            </a:r>
          </a:p>
          <a:p>
            <a:r>
              <a:rPr lang="en-GB" dirty="0"/>
              <a:t>Many DNA-based observations involve organisms that lack formal scientific names. Because they are not yet integrated into traditional taxonomic systems, these groups of “dark taxa” risk being overlooked in conservation, science and policymaking, despite their broad distribution, functional diversity and substantial biomass. However, </a:t>
            </a:r>
            <a:r>
              <a:rPr lang="en-GB" dirty="0">
                <a:hlinkClick r:id="rId2"/>
              </a:rPr>
              <a:t>molecular species catalogues</a:t>
            </a:r>
            <a:r>
              <a:rPr lang="en-GB" dirty="0"/>
              <a:t> enable GBIF to index these dark taxa alongside recognized species, ensuring that they surface in the global pool of biodiversity data.</a:t>
            </a:r>
          </a:p>
          <a:p>
            <a:r>
              <a:rPr lang="en-GB" dirty="0"/>
              <a:t>By working with a widening circle of </a:t>
            </a:r>
            <a:r>
              <a:rPr lang="en-GB" dirty="0">
                <a:hlinkClick r:id="rId3"/>
              </a:rPr>
              <a:t>partners and collaborators</a:t>
            </a:r>
            <a:r>
              <a:rPr lang="en-GB" dirty="0"/>
              <a:t>, GBIF is expanding its collection of DNA-derived biodiversity data, from barcoded museum specimens to environmental DNA samples collected in the wild. By incorporating such DNA-derived data, GBIF helps bring dark taxa to light while advancing toward a more faithful digital representation of the planet’s biodiversity.</a:t>
            </a:r>
          </a:p>
        </p:txBody>
      </p:sp>
      <p:sp>
        <p:nvSpPr>
          <p:cNvPr id="17" name="Footer Placeholder 1">
            <a:extLst>
              <a:ext uri="{FF2B5EF4-FFF2-40B4-BE49-F238E27FC236}">
                <a16:creationId xmlns:a16="http://schemas.microsoft.com/office/drawing/2014/main" id="{9F7AE7B7-D9E8-B1B5-E552-966B8D2C32B5}"/>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4">
                  <a:extLst>
                    <a:ext uri="{A12FA001-AC4F-418D-AE19-62706E023703}">
                      <ahyp:hlinkClr xmlns:ahyp="http://schemas.microsoft.com/office/drawing/2018/hyperlinkcolor" val="tx"/>
                    </a:ext>
                  </a:extLst>
                </a:hlinkClick>
              </a:rPr>
              <a:t>gbif.org/dna</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0472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5FEEEF-4320-CE8A-0B6B-74DF0C566E18}"/>
              </a:ext>
            </a:extLst>
          </p:cNvPr>
          <p:cNvSpPr>
            <a:spLocks noGrp="1"/>
          </p:cNvSpPr>
          <p:nvPr>
            <p:ph type="ftr" sz="quarter" idx="11"/>
          </p:nvPr>
        </p:nvSpPr>
        <p:spPr>
          <a:xfrm>
            <a:off x="706438" y="12278450"/>
            <a:ext cx="21566187" cy="720000"/>
          </a:xfrm>
        </p:spPr>
        <p:txBody>
          <a:bodyPr/>
          <a:lstStyle/>
          <a:p>
            <a:r>
              <a:rPr lang="en-GB" sz="3200" dirty="0">
                <a:solidFill>
                  <a:schemeClr val="bg1"/>
                </a:solidFill>
                <a:hlinkClick r:id="rId2">
                  <a:extLst>
                    <a:ext uri="{A12FA001-AC4F-418D-AE19-62706E023703}">
                      <ahyp:hlinkClr xmlns:ahyp="http://schemas.microsoft.com/office/drawing/2018/hyperlinkcolor" val="tx"/>
                    </a:ext>
                  </a:extLst>
                </a:hlinkClick>
              </a:rPr>
              <a:t>https://vimeo.com/665710945</a:t>
            </a:r>
            <a:r>
              <a:rPr lang="en-GB" sz="3200" dirty="0">
                <a:solidFill>
                  <a:schemeClr val="bg1"/>
                </a:solidFill>
              </a:rPr>
              <a:t> </a:t>
            </a:r>
            <a:endParaRPr lang="en-DK" sz="3200" dirty="0">
              <a:solidFill>
                <a:schemeClr val="bg1"/>
              </a:solidFill>
            </a:endParaRPr>
          </a:p>
        </p:txBody>
      </p:sp>
      <p:sp>
        <p:nvSpPr>
          <p:cNvPr id="5" name="Title 4">
            <a:extLst>
              <a:ext uri="{FF2B5EF4-FFF2-40B4-BE49-F238E27FC236}">
                <a16:creationId xmlns:a16="http://schemas.microsoft.com/office/drawing/2014/main" id="{D666989E-98A0-14D0-7C3F-12C4ACB7C1DE}"/>
              </a:ext>
            </a:extLst>
          </p:cNvPr>
          <p:cNvSpPr>
            <a:spLocks noGrp="1"/>
          </p:cNvSpPr>
          <p:nvPr>
            <p:ph type="title"/>
          </p:nvPr>
        </p:nvSpPr>
        <p:spPr/>
        <p:txBody>
          <a:bodyPr/>
          <a:lstStyle/>
          <a:p>
            <a:r>
              <a:rPr lang="en-DK" dirty="0">
                <a:solidFill>
                  <a:schemeClr val="bg1"/>
                </a:solidFill>
              </a:rPr>
              <a:t>GBIF &amp; conservation - Video</a:t>
            </a:r>
          </a:p>
        </p:txBody>
      </p:sp>
      <p:pic>
        <p:nvPicPr>
          <p:cNvPr id="21" name="Picture 20" descr="A screenshot of a video game&#10;&#10;AI-generated content may be incorrect.">
            <a:hlinkClick r:id="rId2"/>
            <a:extLst>
              <a:ext uri="{FF2B5EF4-FFF2-40B4-BE49-F238E27FC236}">
                <a16:creationId xmlns:a16="http://schemas.microsoft.com/office/drawing/2014/main" id="{E10D508B-8783-91D3-23B1-AC3D037FE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599" y="3285066"/>
            <a:ext cx="14658534" cy="8202322"/>
          </a:xfrm>
          <a:prstGeom prst="rect">
            <a:avLst/>
          </a:prstGeom>
        </p:spPr>
      </p:pic>
    </p:spTree>
    <p:extLst>
      <p:ext uri="{BB962C8B-B14F-4D97-AF65-F5344CB8AC3E}">
        <p14:creationId xmlns:p14="http://schemas.microsoft.com/office/powerpoint/2010/main" val="3218717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DDA5-1821-9DC9-A300-EC6362457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89695-576A-EDA7-5AAE-C20D213E0570}"/>
              </a:ext>
            </a:extLst>
          </p:cNvPr>
          <p:cNvSpPr>
            <a:spLocks noGrp="1"/>
          </p:cNvSpPr>
          <p:nvPr>
            <p:ph type="title"/>
          </p:nvPr>
        </p:nvSpPr>
        <p:spPr/>
        <p:txBody>
          <a:bodyPr>
            <a:normAutofit/>
          </a:bodyPr>
          <a:lstStyle/>
          <a:p>
            <a:r>
              <a:rPr lang="en-GB" b="0" dirty="0"/>
              <a:t>Featured data uses in DNA-related research</a:t>
            </a:r>
          </a:p>
        </p:txBody>
      </p:sp>
      <p:sp>
        <p:nvSpPr>
          <p:cNvPr id="2" name="Footer Placeholder 1">
            <a:extLst>
              <a:ext uri="{FF2B5EF4-FFF2-40B4-BE49-F238E27FC236}">
                <a16:creationId xmlns:a16="http://schemas.microsoft.com/office/drawing/2014/main" id="{113013ED-7512-BE6F-B87A-1E2F07BE55E7}"/>
              </a:ext>
            </a:extLst>
          </p:cNvPr>
          <p:cNvSpPr>
            <a:spLocks noGrp="1"/>
          </p:cNvSpPr>
          <p:nvPr>
            <p:ph type="ftr" sz="quarter" idx="11"/>
          </p:nvPr>
        </p:nvSpPr>
        <p:spPr/>
        <p:txBody>
          <a:bodyPr/>
          <a:lstStyle/>
          <a:p>
            <a:r>
              <a:rPr lang="en-GB" sz="3200" dirty="0">
                <a:solidFill>
                  <a:schemeClr val="tx1">
                    <a:lumMod val="75000"/>
                    <a:lumOff val="25000"/>
                  </a:schemeClr>
                </a:solidFill>
              </a:rPr>
              <a:t>More: </a:t>
            </a:r>
            <a:r>
              <a:rPr lang="en-GB" sz="3200" dirty="0">
                <a:solidFill>
                  <a:schemeClr val="tx1">
                    <a:lumMod val="75000"/>
                    <a:lumOff val="25000"/>
                  </a:schemeClr>
                </a:solidFill>
                <a:hlinkClick r:id="rId3"/>
              </a:rPr>
              <a:t>https://www.gbif.org/resource/search?q=DNA&amp;contentType=dataUse</a:t>
            </a:r>
            <a:r>
              <a:rPr lang="en-GB" sz="3200" dirty="0">
                <a:solidFill>
                  <a:schemeClr val="tx1">
                    <a:lumMod val="75000"/>
                    <a:lumOff val="25000"/>
                  </a:schemeClr>
                </a:solidFill>
              </a:rPr>
              <a:t>  </a:t>
            </a:r>
          </a:p>
        </p:txBody>
      </p:sp>
      <p:sp>
        <p:nvSpPr>
          <p:cNvPr id="16" name="Text Placeholder 15">
            <a:extLst>
              <a:ext uri="{FF2B5EF4-FFF2-40B4-BE49-F238E27FC236}">
                <a16:creationId xmlns:a16="http://schemas.microsoft.com/office/drawing/2014/main" id="{B1E36208-F72C-1B10-A248-888B1FCC9FE9}"/>
              </a:ext>
            </a:extLst>
          </p:cNvPr>
          <p:cNvSpPr>
            <a:spLocks noGrp="1"/>
          </p:cNvSpPr>
          <p:nvPr>
            <p:ph type="body" sz="quarter" idx="28"/>
          </p:nvPr>
        </p:nvSpPr>
        <p:spPr/>
        <p:txBody>
          <a:bodyPr>
            <a:normAutofit/>
          </a:bodyPr>
          <a:lstStyle/>
          <a:p>
            <a:r>
              <a:rPr lang="en-GB" dirty="0">
                <a:hlinkClick r:id="rId4"/>
              </a:rPr>
              <a:t>Impediments to understanding seagrasses response to global change</a:t>
            </a:r>
            <a:endParaRPr lang="en-GB" dirty="0"/>
          </a:p>
        </p:txBody>
      </p:sp>
      <p:sp>
        <p:nvSpPr>
          <p:cNvPr id="17" name="Text Placeholder 16">
            <a:extLst>
              <a:ext uri="{FF2B5EF4-FFF2-40B4-BE49-F238E27FC236}">
                <a16:creationId xmlns:a16="http://schemas.microsoft.com/office/drawing/2014/main" id="{039DFA33-C518-24E8-4DA7-F2629690AA39}"/>
              </a:ext>
            </a:extLst>
          </p:cNvPr>
          <p:cNvSpPr>
            <a:spLocks noGrp="1"/>
          </p:cNvSpPr>
          <p:nvPr>
            <p:ph type="body" sz="quarter" idx="29"/>
          </p:nvPr>
        </p:nvSpPr>
        <p:spPr/>
        <p:txBody>
          <a:bodyPr>
            <a:normAutofit/>
          </a:bodyPr>
          <a:lstStyle/>
          <a:p>
            <a:r>
              <a:rPr lang="en-GB" dirty="0">
                <a:hlinkClick r:id="rId5"/>
              </a:rPr>
              <a:t>Synthesizing tree biodiversity data to understand global patterns of vegetation</a:t>
            </a:r>
            <a:endParaRPr lang="en-GB" dirty="0"/>
          </a:p>
        </p:txBody>
      </p:sp>
      <p:sp>
        <p:nvSpPr>
          <p:cNvPr id="18" name="Text Placeholder 17">
            <a:extLst>
              <a:ext uri="{FF2B5EF4-FFF2-40B4-BE49-F238E27FC236}">
                <a16:creationId xmlns:a16="http://schemas.microsoft.com/office/drawing/2014/main" id="{B7A83BD2-4074-FBE3-B3F9-A02DC67361E0}"/>
              </a:ext>
            </a:extLst>
          </p:cNvPr>
          <p:cNvSpPr>
            <a:spLocks noGrp="1"/>
          </p:cNvSpPr>
          <p:nvPr>
            <p:ph type="body" sz="quarter" idx="30"/>
          </p:nvPr>
        </p:nvSpPr>
        <p:spPr/>
        <p:txBody>
          <a:bodyPr>
            <a:noAutofit/>
          </a:bodyPr>
          <a:lstStyle/>
          <a:p>
            <a:r>
              <a:rPr lang="en-GB" dirty="0">
                <a:hlinkClick r:id="rId6"/>
              </a:rPr>
              <a:t>Rapid sampling to inform conservation in remote Alaskan wildlife refuges</a:t>
            </a:r>
            <a:endParaRPr lang="en-GB" dirty="0"/>
          </a:p>
        </p:txBody>
      </p:sp>
      <p:sp>
        <p:nvSpPr>
          <p:cNvPr id="19" name="Text Placeholder 18">
            <a:extLst>
              <a:ext uri="{FF2B5EF4-FFF2-40B4-BE49-F238E27FC236}">
                <a16:creationId xmlns:a16="http://schemas.microsoft.com/office/drawing/2014/main" id="{0E267D1B-AB56-81D2-16F8-B0CF82991986}"/>
              </a:ext>
            </a:extLst>
          </p:cNvPr>
          <p:cNvSpPr>
            <a:spLocks noGrp="1"/>
          </p:cNvSpPr>
          <p:nvPr>
            <p:ph type="body" sz="quarter" idx="31"/>
          </p:nvPr>
        </p:nvSpPr>
        <p:spPr/>
        <p:txBody>
          <a:bodyPr>
            <a:normAutofit/>
          </a:bodyPr>
          <a:lstStyle/>
          <a:p>
            <a:r>
              <a:rPr lang="en-GB" dirty="0">
                <a:hlinkClick r:id="rId7"/>
              </a:rPr>
              <a:t>Separating the sedges using population genomics and niche modelling</a:t>
            </a:r>
            <a:endParaRPr lang="en-GB" dirty="0"/>
          </a:p>
        </p:txBody>
      </p:sp>
      <p:pic>
        <p:nvPicPr>
          <p:cNvPr id="62" name="Picture Placeholder 61">
            <a:extLst>
              <a:ext uri="{FF2B5EF4-FFF2-40B4-BE49-F238E27FC236}">
                <a16:creationId xmlns:a16="http://schemas.microsoft.com/office/drawing/2014/main" id="{E701023F-06DE-76AB-EDA8-87FC6FE3F852}"/>
              </a:ext>
            </a:extLst>
          </p:cNvPr>
          <p:cNvPicPr>
            <a:picLocks noGrp="1" noChangeAspect="1"/>
          </p:cNvPicPr>
          <p:nvPr>
            <p:ph type="pic" sz="quarter" idx="13"/>
          </p:nvPr>
        </p:nvPicPr>
        <p:blipFill>
          <a:blip r:embed="rId8"/>
          <a:srcRect l="1413" r="1413"/>
          <a:stretch>
            <a:fillRect/>
          </a:stretch>
        </p:blipFill>
        <p:spPr/>
      </p:pic>
      <p:pic>
        <p:nvPicPr>
          <p:cNvPr id="64" name="Picture Placeholder 63">
            <a:extLst>
              <a:ext uri="{FF2B5EF4-FFF2-40B4-BE49-F238E27FC236}">
                <a16:creationId xmlns:a16="http://schemas.microsoft.com/office/drawing/2014/main" id="{EECA9FB5-4432-3F1A-F226-477524121B63}"/>
              </a:ext>
            </a:extLst>
          </p:cNvPr>
          <p:cNvPicPr>
            <a:picLocks noGrp="1" noChangeAspect="1"/>
          </p:cNvPicPr>
          <p:nvPr>
            <p:ph type="pic" sz="quarter" idx="20"/>
          </p:nvPr>
        </p:nvPicPr>
        <p:blipFill>
          <a:blip r:embed="rId9"/>
          <a:srcRect t="4455" b="4455"/>
          <a:stretch>
            <a:fillRect/>
          </a:stretch>
        </p:blipFill>
        <p:spPr/>
      </p:pic>
      <p:pic>
        <p:nvPicPr>
          <p:cNvPr id="65" name="Picture Placeholder 64">
            <a:extLst>
              <a:ext uri="{FF2B5EF4-FFF2-40B4-BE49-F238E27FC236}">
                <a16:creationId xmlns:a16="http://schemas.microsoft.com/office/drawing/2014/main" id="{33EF67A4-FEEF-5628-A8B6-5566C8024C7E}"/>
              </a:ext>
            </a:extLst>
          </p:cNvPr>
          <p:cNvPicPr>
            <a:picLocks noGrp="1" noChangeAspect="1"/>
          </p:cNvPicPr>
          <p:nvPr>
            <p:ph type="pic" sz="quarter" idx="22"/>
          </p:nvPr>
        </p:nvPicPr>
        <p:blipFill>
          <a:blip r:embed="rId10"/>
          <a:srcRect l="23610" r="23610"/>
          <a:stretch>
            <a:fillRect/>
          </a:stretch>
        </p:blipFill>
        <p:spPr/>
      </p:pic>
      <p:pic>
        <p:nvPicPr>
          <p:cNvPr id="63" name="Picture Placeholder 62">
            <a:extLst>
              <a:ext uri="{FF2B5EF4-FFF2-40B4-BE49-F238E27FC236}">
                <a16:creationId xmlns:a16="http://schemas.microsoft.com/office/drawing/2014/main" id="{2A3E7608-E153-54EE-B598-711B249F2D31}"/>
              </a:ext>
            </a:extLst>
          </p:cNvPr>
          <p:cNvPicPr>
            <a:picLocks noGrp="1" noChangeAspect="1"/>
          </p:cNvPicPr>
          <p:nvPr>
            <p:ph type="pic" sz="quarter" idx="18"/>
          </p:nvPr>
        </p:nvPicPr>
        <p:blipFill>
          <a:blip r:embed="rId11"/>
          <a:srcRect l="1079" r="1079"/>
          <a:stretch>
            <a:fillRect/>
          </a:stretch>
        </p:blipFill>
        <p:spPr/>
      </p:pic>
    </p:spTree>
    <p:extLst>
      <p:ext uri="{BB962C8B-B14F-4D97-AF65-F5344CB8AC3E}">
        <p14:creationId xmlns:p14="http://schemas.microsoft.com/office/powerpoint/2010/main" val="238646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DK" dirty="0"/>
              <a:t>DNA</a:t>
            </a:r>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2" name="Footer Placeholder 1">
            <a:extLst>
              <a:ext uri="{FF2B5EF4-FFF2-40B4-BE49-F238E27FC236}">
                <a16:creationId xmlns:a16="http://schemas.microsoft.com/office/drawing/2014/main" id="{EB4D3EA1-CEEF-714A-18E1-D7FA74ABA31E}"/>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3">
                  <a:extLst>
                    <a:ext uri="{A12FA001-AC4F-418D-AE19-62706E023703}">
                      <ahyp:hlinkClr xmlns:ahyp="http://schemas.microsoft.com/office/drawing/2018/hyperlinkcolor" val="tx"/>
                    </a:ext>
                  </a:extLst>
                </a:hlinkClick>
              </a:rPr>
              <a:t>gbif.org/dna</a:t>
            </a:r>
            <a:r>
              <a:rPr lang="en-GB" sz="3200" dirty="0">
                <a:solidFill>
                  <a:schemeClr val="accent1"/>
                </a:solidFill>
              </a:rPr>
              <a:t> </a:t>
            </a:r>
            <a:endParaRPr lang="en-DK" sz="3200" dirty="0">
              <a:solidFill>
                <a:schemeClr val="accent1"/>
              </a:solidFill>
            </a:endParaRPr>
          </a:p>
        </p:txBody>
      </p:sp>
      <p:pic>
        <p:nvPicPr>
          <p:cNvPr id="4" name="Picture 3">
            <a:extLst>
              <a:ext uri="{FF2B5EF4-FFF2-40B4-BE49-F238E27FC236}">
                <a16:creationId xmlns:a16="http://schemas.microsoft.com/office/drawing/2014/main" id="{89EAFE29-2786-4621-9AC1-7B7A9CAF58B4}"/>
              </a:ext>
            </a:extLst>
          </p:cNvPr>
          <p:cNvPicPr>
            <a:picLocks noChangeAspect="1"/>
          </p:cNvPicPr>
          <p:nvPr/>
        </p:nvPicPr>
        <p:blipFill>
          <a:blip r:embed="rId4"/>
          <a:stretch>
            <a:fillRect/>
          </a:stretch>
        </p:blipFill>
        <p:spPr>
          <a:xfrm>
            <a:off x="14065250" y="3511550"/>
            <a:ext cx="7772400" cy="7772400"/>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2863</TotalTime>
  <Words>371</Words>
  <Application>Microsoft Macintosh PowerPoint</Application>
  <PresentationFormat>Custom</PresentationFormat>
  <Paragraphs>31</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Bitter SemiBold</vt:lpstr>
      <vt:lpstr>Rubik SemiBold</vt:lpstr>
      <vt:lpstr>Rubik</vt:lpstr>
      <vt:lpstr>Arial</vt:lpstr>
      <vt:lpstr>Bitter Medium</vt:lpstr>
      <vt:lpstr>Rubik Medium</vt:lpstr>
      <vt:lpstr>Bitter</vt:lpstr>
      <vt:lpstr>Tema de Office</vt:lpstr>
      <vt:lpstr>DNA</vt:lpstr>
      <vt:lpstr>PowerPoint Presentation</vt:lpstr>
      <vt:lpstr>DNA</vt:lpstr>
      <vt:lpstr>DNA</vt:lpstr>
      <vt:lpstr>GBIF &amp; conservation - Video</vt:lpstr>
      <vt:lpstr>Featured data uses in DNA-related research</vt:lpstr>
      <vt:lpstr>DNA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17</cp:revision>
  <dcterms:created xsi:type="dcterms:W3CDTF">2025-06-24T13:49:25Z</dcterms:created>
  <dcterms:modified xsi:type="dcterms:W3CDTF">2025-07-01T09:08:06Z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